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1388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9713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1984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2426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2462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256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5168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1074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650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738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159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593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756458" y="4862945"/>
            <a:ext cx="4064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Table 6 (</a:t>
            </a:r>
            <a:r>
              <a:rPr lang="de-DE" dirty="0" err="1" smtClean="0"/>
              <a:t>suppl</a:t>
            </a:r>
            <a:r>
              <a:rPr lang="de-DE" dirty="0" smtClean="0"/>
              <a:t>.)_ </a:t>
            </a:r>
            <a:r>
              <a:rPr lang="de-DE" dirty="0"/>
              <a:t>I</a:t>
            </a:r>
            <a:r>
              <a:rPr lang="de-DE" dirty="0" smtClean="0"/>
              <a:t>rqsusi et al.: </a:t>
            </a:r>
            <a:r>
              <a:rPr lang="de-DE" dirty="0" err="1" smtClean="0"/>
              <a:t>exact</a:t>
            </a:r>
            <a:r>
              <a:rPr lang="de-DE" dirty="0" smtClean="0"/>
              <a:t> </a:t>
            </a:r>
            <a:r>
              <a:rPr lang="de-DE" dirty="0" err="1" smtClean="0"/>
              <a:t>numbers</a:t>
            </a:r>
            <a:r>
              <a:rPr lang="de-DE" dirty="0" smtClean="0"/>
              <a:t> of TIMP-1 </a:t>
            </a:r>
            <a:r>
              <a:rPr lang="de-DE" dirty="0" err="1" smtClean="0"/>
              <a:t>and</a:t>
            </a:r>
            <a:r>
              <a:rPr lang="de-DE" dirty="0" smtClean="0"/>
              <a:t> 2 </a:t>
            </a:r>
            <a:r>
              <a:rPr lang="de-DE" dirty="0" err="1" smtClean="0"/>
              <a:t>grading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two</a:t>
            </a:r>
            <a:r>
              <a:rPr lang="de-DE" dirty="0" smtClean="0"/>
              <a:t> </a:t>
            </a:r>
            <a:r>
              <a:rPr lang="de-DE" dirty="0" err="1" smtClean="0"/>
              <a:t>independent</a:t>
            </a:r>
            <a:r>
              <a:rPr lang="de-DE" dirty="0" smtClean="0"/>
              <a:t> </a:t>
            </a:r>
            <a:r>
              <a:rPr lang="de-DE" dirty="0" err="1" smtClean="0"/>
              <a:t>pathologists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three</a:t>
            </a:r>
            <a:r>
              <a:rPr lang="de-DE" dirty="0" smtClean="0"/>
              <a:t> </a:t>
            </a:r>
            <a:r>
              <a:rPr lang="de-DE" dirty="0" err="1" smtClean="0"/>
              <a:t>groups</a:t>
            </a:r>
            <a:endParaRPr lang="de-DE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787869"/>
              </p:ext>
            </p:extLst>
          </p:nvPr>
        </p:nvGraphicFramePr>
        <p:xfrm>
          <a:off x="6226755" y="731529"/>
          <a:ext cx="4205720" cy="5287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4523">
                  <a:extLst>
                    <a:ext uri="{9D8B030D-6E8A-4147-A177-3AD203B41FA5}">
                      <a16:colId xmlns:a16="http://schemas.microsoft.com/office/drawing/2014/main" val="3680161357"/>
                    </a:ext>
                  </a:extLst>
                </a:gridCol>
                <a:gridCol w="928080">
                  <a:extLst>
                    <a:ext uri="{9D8B030D-6E8A-4147-A177-3AD203B41FA5}">
                      <a16:colId xmlns:a16="http://schemas.microsoft.com/office/drawing/2014/main" val="288527106"/>
                    </a:ext>
                  </a:extLst>
                </a:gridCol>
                <a:gridCol w="841039">
                  <a:extLst>
                    <a:ext uri="{9D8B030D-6E8A-4147-A177-3AD203B41FA5}">
                      <a16:colId xmlns:a16="http://schemas.microsoft.com/office/drawing/2014/main" val="1380427973"/>
                    </a:ext>
                  </a:extLst>
                </a:gridCol>
                <a:gridCol w="841039">
                  <a:extLst>
                    <a:ext uri="{9D8B030D-6E8A-4147-A177-3AD203B41FA5}">
                      <a16:colId xmlns:a16="http://schemas.microsoft.com/office/drawing/2014/main" val="1172197000"/>
                    </a:ext>
                  </a:extLst>
                </a:gridCol>
                <a:gridCol w="841039">
                  <a:extLst>
                    <a:ext uri="{9D8B030D-6E8A-4147-A177-3AD203B41FA5}">
                      <a16:colId xmlns:a16="http://schemas.microsoft.com/office/drawing/2014/main" val="1184123604"/>
                    </a:ext>
                  </a:extLst>
                </a:gridCol>
              </a:tblGrid>
              <a:tr h="16523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TIMP1.Intima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958369876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N-Miss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124224917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25 (48.1%)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30 (58.8%)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7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62 (56.4%)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561821603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12 (23.1%)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14 (27.5%)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26 (23.6%)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813902056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10 (19.2%)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 (9.8%)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15 (13.6%)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2784756076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3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 (9.6%)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(3.9%)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7 (6.4%)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2080742607"/>
                  </a:ext>
                </a:extLst>
              </a:tr>
              <a:tr h="16523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TIMP1.Media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075705914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26 (50.0%)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9 (17.3%)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7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42 (37.8%)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762364082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17 (32.7%)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26 (50.0%)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43 (38.7%)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3307346666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8 (15.4%)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17 (32.7%)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25 (22.5%)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033217321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3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 (1.9%)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 (0.9%)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2046447153"/>
                  </a:ext>
                </a:extLst>
              </a:tr>
              <a:tr h="16523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TIMP1.Adventitia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2851316985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N-Miss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6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3739052461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49 (94.2%)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10 (19.6%)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61 (58.1%)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2987107578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 (5.8%)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18 (35.3%)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21 (20.0%)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629681045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21 (41.2%)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21 (20.0%)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3890044551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3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(3.9%)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(1.9%)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85438546"/>
                  </a:ext>
                </a:extLst>
              </a:tr>
              <a:tr h="16523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TIMP2.Intima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526123075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N-Miss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2925107898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39 (75.0%)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51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7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97 (88.2%)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2005591744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11 (21.2%)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11 (10.0%)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629765073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(3.8%)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(1.8%)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691119044"/>
                  </a:ext>
                </a:extLst>
              </a:tr>
              <a:tr h="16523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TIMP2.Media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553574941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N-Miss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645478692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35 (67.3%)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41 (80.4%)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7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83 (75.5%)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2574752236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16 (30.8%)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9 (17.6%)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25 (22.7%)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713635892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 (1.9%)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 (2.0%)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(1.8%)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739725483"/>
                  </a:ext>
                </a:extLst>
              </a:tr>
              <a:tr h="16523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TIMP2.Adventitia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4226590166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N-Miss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712052734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42 (80.8%)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31 (59.6%)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75 (70.8%)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521561644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10 (19.2%)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15 (28.8%)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25 (23.6%)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1398669058"/>
                  </a:ext>
                </a:extLst>
              </a:tr>
              <a:tr h="165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6 (11.5%)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6 (5.7%)</a:t>
                      </a:r>
                      <a:endParaRPr lang="de-DE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07" marR="39907" marT="0" marB="0"/>
                </a:tc>
                <a:extLst>
                  <a:ext uri="{0D108BD9-81ED-4DB2-BD59-A6C34878D82A}">
                    <a16:rowId xmlns:a16="http://schemas.microsoft.com/office/drawing/2014/main" val="22441976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6127000" y="573581"/>
            <a:ext cx="460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                 </a:t>
            </a:r>
            <a:r>
              <a:rPr lang="de-DE" sz="800" b="1" dirty="0" smtClean="0">
                <a:solidFill>
                  <a:schemeClr val="bg1"/>
                </a:solidFill>
              </a:rPr>
              <a:t>A (n=52)                           D(n=52)                    H (n=7)                      Total(n=111)</a:t>
            </a:r>
            <a:endParaRPr lang="de-DE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427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</Words>
  <Application>Microsoft Office PowerPoint</Application>
  <PresentationFormat>Breitbild</PresentationFormat>
  <Paragraphs>138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</vt:lpstr>
      <vt:lpstr>PowerPoint-Präsentation</vt:lpstr>
    </vt:vector>
  </TitlesOfParts>
  <Company>Universitätsklinikum Gießen und Marburg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Vogt, Sebastian [UMR]</dc:creator>
  <cp:lastModifiedBy>Vogt, Sebastian [UMR]</cp:lastModifiedBy>
  <cp:revision>4</cp:revision>
  <dcterms:created xsi:type="dcterms:W3CDTF">2023-12-27T14:19:27Z</dcterms:created>
  <dcterms:modified xsi:type="dcterms:W3CDTF">2024-01-09T14:39:39Z</dcterms:modified>
</cp:coreProperties>
</file>